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sldIdLst>
    <p:sldId id="256" r:id="rId9"/>
    <p:sldId id="257" r:id="rId10"/>
    <p:sldId id="307" r:id="rId11"/>
    <p:sldId id="258" r:id="rId12"/>
    <p:sldId id="278" r:id="rId13"/>
    <p:sldId id="269" r:id="rId14"/>
    <p:sldId id="301" r:id="rId15"/>
    <p:sldId id="302" r:id="rId16"/>
    <p:sldId id="260" r:id="rId17"/>
    <p:sldId id="272" r:id="rId18"/>
    <p:sldId id="261" r:id="rId19"/>
    <p:sldId id="265" r:id="rId20"/>
    <p:sldId id="295" r:id="rId21"/>
    <p:sldId id="296" r:id="rId22"/>
    <p:sldId id="297" r:id="rId23"/>
    <p:sldId id="264" r:id="rId24"/>
    <p:sldId id="262" r:id="rId25"/>
    <p:sldId id="273" r:id="rId26"/>
    <p:sldId id="266" r:id="rId27"/>
    <p:sldId id="291" r:id="rId28"/>
    <p:sldId id="285" r:id="rId29"/>
    <p:sldId id="303" r:id="rId30"/>
    <p:sldId id="304" r:id="rId31"/>
    <p:sldId id="305" r:id="rId32"/>
    <p:sldId id="306" r:id="rId33"/>
    <p:sldId id="267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tag Light" panose="02000603060000020004" charset="0"/>
      <p:regular r:id="rId39"/>
      <p:italic r:id="rId40"/>
    </p:embeddedFont>
    <p:embeddedFont>
      <p:font typeface="Muller Regular" charset="0"/>
      <p:regular r:id="rId41"/>
    </p:embeddedFont>
    <p:embeddedFont>
      <p:font typeface="Arial Narrow" panose="020B0606020202030204" pitchFamily="34" charset="0"/>
      <p:regular r:id="rId42"/>
      <p:bold r:id="rId43"/>
      <p:italic r:id="rId44"/>
      <p:boldItalic r:id="rId4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5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chemeClr val="tx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1356361"/>
            <a:ext cx="10728960" cy="4598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5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20681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chemeClr val="tx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1356361"/>
            <a:ext cx="10728960" cy="4598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5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29873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  <p:sldLayoutId id="2147483720" r:id="rId9"/>
    <p:sldLayoutId id="2147483721" r:id="rId10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7597462" cy="1057275"/>
          </a:xfrm>
        </p:spPr>
        <p:txBody>
          <a:bodyPr/>
          <a:lstStyle/>
          <a:p>
            <a:r>
              <a:rPr lang="es-PE" b="1" dirty="0" smtClean="0"/>
              <a:t>FUNDAMENTOS DE PROGRAMACIÓN</a:t>
            </a:r>
            <a:endParaRPr lang="es-PE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SEMANA 12: ARREGLOS DE DATOS II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68443"/>
            <a:ext cx="10175543" cy="1419726"/>
          </a:xfrm>
        </p:spPr>
        <p:txBody>
          <a:bodyPr/>
          <a:lstStyle/>
          <a:p>
            <a:r>
              <a:rPr lang="es-PE" sz="2400" dirty="0" smtClean="0"/>
              <a:t>Ejemplo </a:t>
            </a:r>
            <a:r>
              <a:rPr lang="es-PE" sz="2400" dirty="0"/>
              <a:t>1: Genere una matriz de 6 x 5 y luego visualizar cuántos elementos de la matriz son números pares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74"/>
            <a:ext cx="10515600" cy="5169526"/>
          </a:xfrm>
        </p:spPr>
        <p:txBody>
          <a:bodyPr>
            <a:noAutofit/>
          </a:bodyPr>
          <a:lstStyle/>
          <a:p>
            <a:pPr marL="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800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Pseint</a:t>
            </a:r>
            <a:r>
              <a:rPr lang="es-PE" sz="15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:		Proceso </a:t>
            </a:r>
            <a:r>
              <a:rPr lang="es-PE" sz="15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sin_titulo</a:t>
            </a:r>
            <a:endParaRPr lang="es-PE" sz="15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</a:t>
            </a:r>
            <a:r>
              <a:rPr lang="es-PE" sz="1500" b="1" dirty="0" err="1">
                <a:latin typeface="Arial Narrow" panose="020B0606020202030204" pitchFamily="34" charset="0"/>
              </a:rPr>
              <a:t>Dimension</a:t>
            </a:r>
            <a:r>
              <a:rPr lang="es-PE" sz="1500" b="1" dirty="0">
                <a:latin typeface="Arial Narrow" panose="020B0606020202030204" pitchFamily="34" charset="0"/>
              </a:rPr>
              <a:t> m(6,5)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definir </a:t>
            </a:r>
            <a:r>
              <a:rPr lang="es-PE" sz="1500" b="1" dirty="0" err="1">
                <a:latin typeface="Arial Narrow" panose="020B0606020202030204" pitchFamily="34" charset="0"/>
              </a:rPr>
              <a:t>i,j</a:t>
            </a:r>
            <a:r>
              <a:rPr lang="es-PE" sz="1500" b="1" dirty="0">
                <a:latin typeface="Arial Narrow" panose="020B0606020202030204" pitchFamily="34" charset="0"/>
              </a:rPr>
              <a:t>, </a:t>
            </a:r>
            <a:r>
              <a:rPr lang="es-PE" sz="1500" b="1" dirty="0" err="1">
                <a:latin typeface="Arial Narrow" panose="020B0606020202030204" pitchFamily="34" charset="0"/>
              </a:rPr>
              <a:t>cpares</a:t>
            </a:r>
            <a:r>
              <a:rPr lang="es-PE" sz="1500" b="1" dirty="0">
                <a:latin typeface="Arial Narrow" panose="020B0606020202030204" pitchFamily="34" charset="0"/>
              </a:rPr>
              <a:t> Como Entero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para i=0 hasta 5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imprimir "Ingrese el valor de la fila ", i+1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para j=0 hasta 4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imprimir "Ingrese el valor de la columna ", j+1,":"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leer m(</a:t>
            </a:r>
            <a:r>
              <a:rPr lang="es-PE" sz="1500" b="1" dirty="0" err="1">
                <a:latin typeface="Arial Narrow" panose="020B0606020202030204" pitchFamily="34" charset="0"/>
              </a:rPr>
              <a:t>i,j</a:t>
            </a:r>
            <a:r>
              <a:rPr lang="es-PE" sz="1500" b="1" dirty="0">
                <a:latin typeface="Arial Narrow" panose="020B0606020202030204" pitchFamily="34" charset="0"/>
              </a:rPr>
              <a:t>)	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</a:t>
            </a:r>
            <a:r>
              <a:rPr lang="es-PE" sz="1500" b="1" dirty="0" err="1">
                <a:latin typeface="Arial Narrow" panose="020B0606020202030204" pitchFamily="34" charset="0"/>
              </a:rPr>
              <a:t>FinPara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</a:t>
            </a:r>
            <a:r>
              <a:rPr lang="es-PE" sz="1500" b="1" dirty="0" err="1">
                <a:latin typeface="Arial Narrow" panose="020B0606020202030204" pitchFamily="34" charset="0"/>
              </a:rPr>
              <a:t>FinPara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</a:t>
            </a:r>
            <a:r>
              <a:rPr lang="es-PE" sz="1500" b="1" dirty="0" err="1">
                <a:latin typeface="Arial Narrow" panose="020B0606020202030204" pitchFamily="34" charset="0"/>
              </a:rPr>
              <a:t>cpares</a:t>
            </a:r>
            <a:r>
              <a:rPr lang="es-PE" sz="1500" b="1" dirty="0">
                <a:latin typeface="Arial Narrow" panose="020B0606020202030204" pitchFamily="34" charset="0"/>
              </a:rPr>
              <a:t>=0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para i=0 hasta 5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para j=0 hasta 4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si m(</a:t>
            </a:r>
            <a:r>
              <a:rPr lang="es-PE" sz="1500" b="1" dirty="0" err="1">
                <a:latin typeface="Arial Narrow" panose="020B0606020202030204" pitchFamily="34" charset="0"/>
              </a:rPr>
              <a:t>i,j</a:t>
            </a:r>
            <a:r>
              <a:rPr lang="es-PE" sz="1500" b="1" dirty="0">
                <a:latin typeface="Arial Narrow" panose="020B0606020202030204" pitchFamily="34" charset="0"/>
              </a:rPr>
              <a:t>)&lt;&gt;0 entonces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	si m(</a:t>
            </a:r>
            <a:r>
              <a:rPr lang="es-PE" sz="1500" b="1" dirty="0" err="1">
                <a:latin typeface="Arial Narrow" panose="020B0606020202030204" pitchFamily="34" charset="0"/>
              </a:rPr>
              <a:t>i,j</a:t>
            </a:r>
            <a:r>
              <a:rPr lang="es-PE" sz="1500" b="1" dirty="0">
                <a:latin typeface="Arial Narrow" panose="020B0606020202030204" pitchFamily="34" charset="0"/>
              </a:rPr>
              <a:t>) % 2=0 entonces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	</a:t>
            </a:r>
            <a:r>
              <a:rPr lang="es-PE" sz="1500" b="1" dirty="0" smtClean="0">
                <a:latin typeface="Arial Narrow" panose="020B0606020202030204" pitchFamily="34" charset="0"/>
              </a:rPr>
              <a:t>           </a:t>
            </a:r>
            <a:r>
              <a:rPr lang="es-PE" sz="1500" b="1" dirty="0" err="1" smtClean="0">
                <a:latin typeface="Arial Narrow" panose="020B0606020202030204" pitchFamily="34" charset="0"/>
              </a:rPr>
              <a:t>cpares</a:t>
            </a:r>
            <a:r>
              <a:rPr lang="es-PE" sz="1500" b="1" dirty="0" smtClean="0">
                <a:latin typeface="Arial Narrow" panose="020B0606020202030204" pitchFamily="34" charset="0"/>
              </a:rPr>
              <a:t>=cpares+1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	</a:t>
            </a:r>
            <a:r>
              <a:rPr lang="es-PE" sz="1500" b="1" dirty="0" err="1">
                <a:latin typeface="Arial Narrow" panose="020B0606020202030204" pitchFamily="34" charset="0"/>
              </a:rPr>
              <a:t>FinSi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	</a:t>
            </a:r>
            <a:r>
              <a:rPr lang="es-PE" sz="1500" b="1" dirty="0" err="1">
                <a:latin typeface="Arial Narrow" panose="020B0606020202030204" pitchFamily="34" charset="0"/>
              </a:rPr>
              <a:t>FinSi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	</a:t>
            </a:r>
            <a:r>
              <a:rPr lang="es-PE" sz="1500" b="1" dirty="0" err="1">
                <a:latin typeface="Arial Narrow" panose="020B0606020202030204" pitchFamily="34" charset="0"/>
              </a:rPr>
              <a:t>FinPara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</a:t>
            </a:r>
            <a:r>
              <a:rPr lang="es-PE" sz="1500" b="1" dirty="0" err="1">
                <a:latin typeface="Arial Narrow" panose="020B0606020202030204" pitchFamily="34" charset="0"/>
              </a:rPr>
              <a:t>FinPara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>
                <a:latin typeface="Arial Narrow" panose="020B0606020202030204" pitchFamily="34" charset="0"/>
              </a:rPr>
              <a:t>	imprimir "El total de valores pares es:", </a:t>
            </a:r>
            <a:r>
              <a:rPr lang="es-PE" sz="1500" b="1" dirty="0" err="1">
                <a:latin typeface="Arial Narrow" panose="020B0606020202030204" pitchFamily="34" charset="0"/>
              </a:rPr>
              <a:t>cpares</a:t>
            </a:r>
            <a:endParaRPr lang="es-PE" sz="1500" b="1" dirty="0">
              <a:latin typeface="Arial Narrow" panose="020B0606020202030204" pitchFamily="34" charset="0"/>
            </a:endParaRP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15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FinProceso</a:t>
            </a:r>
            <a:endParaRPr lang="es-PE" sz="15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06" y="180305"/>
            <a:ext cx="10635916" cy="1311611"/>
          </a:xfrm>
        </p:spPr>
        <p:txBody>
          <a:bodyPr/>
          <a:lstStyle/>
          <a:p>
            <a:pPr algn="just"/>
            <a:r>
              <a:rPr lang="es-PE" sz="2000" dirty="0" smtClean="0"/>
              <a:t>Ejemplo  2</a:t>
            </a:r>
            <a:r>
              <a:rPr lang="es-PE" sz="2000" dirty="0"/>
              <a:t>: Genere una tabla que almacene las siguientes notas  tipo enteros : 3 evaluaciones continuas y examen final; de 10 alumnos. Considerando que el promedio de evaluaciones continuas  es el 40% y el examen final 60%. Muestre el promedio final  de cada alumno.</a:t>
            </a:r>
            <a:r>
              <a:rPr lang="es-ES" sz="2000" dirty="0"/>
              <a:t/>
            </a:r>
            <a:br>
              <a:rPr lang="es-ES" sz="2000" dirty="0"/>
            </a:br>
            <a:endParaRPr lang="es-PE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15921"/>
            <a:ext cx="10515600" cy="4662152"/>
          </a:xfrm>
        </p:spPr>
        <p:txBody>
          <a:bodyPr>
            <a:normAutofit fontScale="47500" lnSpcReduction="20000"/>
          </a:bodyPr>
          <a:lstStyle/>
          <a:p>
            <a:r>
              <a:rPr lang="es-PE" sz="3800" b="1" dirty="0" err="1" smtClean="0">
                <a:solidFill>
                  <a:srgbClr val="FF0000"/>
                </a:solidFill>
              </a:rPr>
              <a:t>Pseint</a:t>
            </a:r>
            <a:endParaRPr lang="es-PE" sz="2900" b="1" dirty="0">
              <a:solidFill>
                <a:srgbClr val="FF0000"/>
              </a:solidFill>
            </a:endParaRP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>
                <a:solidFill>
                  <a:srgbClr val="FF0000"/>
                </a:solidFill>
              </a:rPr>
              <a:t>Proceso </a:t>
            </a:r>
            <a:r>
              <a:rPr lang="es-PE" sz="2900" b="1" dirty="0" err="1">
                <a:solidFill>
                  <a:srgbClr val="FF0000"/>
                </a:solidFill>
              </a:rPr>
              <a:t>sin_titulo</a:t>
            </a:r>
            <a:endParaRPr lang="es-PE" sz="2900" b="1" dirty="0">
              <a:solidFill>
                <a:srgbClr val="FF0000"/>
              </a:solidFill>
            </a:endParaRP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 err="1"/>
              <a:t>dimension</a:t>
            </a:r>
            <a:r>
              <a:rPr lang="es-PE" sz="2900" b="1" dirty="0"/>
              <a:t> notas(10,4)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definir </a:t>
            </a:r>
            <a:r>
              <a:rPr lang="es-PE" sz="2900" b="1" dirty="0" err="1"/>
              <a:t>i,j,suma</a:t>
            </a:r>
            <a:r>
              <a:rPr lang="es-PE" sz="2900" b="1" dirty="0"/>
              <a:t> como entero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definir </a:t>
            </a:r>
            <a:r>
              <a:rPr lang="es-PE" sz="2900" b="1" dirty="0" err="1"/>
              <a:t>Prom</a:t>
            </a:r>
            <a:r>
              <a:rPr lang="es-PE" sz="2900" b="1" dirty="0"/>
              <a:t> como real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para i=0 hasta 9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imprimir "Ingrese las notas del alumno ", i+1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para j=0 hasta 3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	imprimir "Nota ", j+1,":"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	leer notas(</a:t>
            </a:r>
            <a:r>
              <a:rPr lang="es-PE" sz="2900" b="1" dirty="0" err="1"/>
              <a:t>i,j</a:t>
            </a:r>
            <a:r>
              <a:rPr lang="es-PE" sz="2900" b="1" dirty="0"/>
              <a:t>)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</a:t>
            </a:r>
            <a:r>
              <a:rPr lang="es-PE" sz="2900" b="1" dirty="0" err="1"/>
              <a:t>finpara</a:t>
            </a:r>
            <a:r>
              <a:rPr lang="es-PE" sz="2900" b="1" dirty="0"/>
              <a:t>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 err="1"/>
              <a:t>finpara</a:t>
            </a:r>
            <a:r>
              <a:rPr lang="es-PE" sz="2900" b="1" dirty="0"/>
              <a:t>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para i=0 hasta 9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suma=0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para j=0 hasta 3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	suma=</a:t>
            </a:r>
            <a:r>
              <a:rPr lang="es-PE" sz="2900" b="1" dirty="0" err="1"/>
              <a:t>suma+notas</a:t>
            </a:r>
            <a:r>
              <a:rPr lang="es-PE" sz="2900" b="1" dirty="0"/>
              <a:t>(</a:t>
            </a:r>
            <a:r>
              <a:rPr lang="es-PE" sz="2900" b="1" dirty="0" err="1"/>
              <a:t>i,j</a:t>
            </a:r>
            <a:r>
              <a:rPr lang="es-PE" sz="2900" b="1" dirty="0"/>
              <a:t>)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</a:t>
            </a:r>
            <a:r>
              <a:rPr lang="es-PE" sz="2900" b="1" dirty="0" err="1"/>
              <a:t>finpara</a:t>
            </a:r>
            <a:r>
              <a:rPr lang="es-PE" sz="2900" b="1" dirty="0"/>
              <a:t> 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 	</a:t>
            </a:r>
            <a:r>
              <a:rPr lang="es-PE" sz="2900" b="1" dirty="0" err="1"/>
              <a:t>Prom</a:t>
            </a:r>
            <a:r>
              <a:rPr lang="es-PE" sz="2900" b="1" dirty="0"/>
              <a:t>=(suma/3)*0.4+notas(i,3)*0.6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/>
              <a:t>	Imprimir "alumno ", i+1, "promedio: ", </a:t>
            </a:r>
            <a:r>
              <a:rPr lang="es-PE" sz="2900" b="1" dirty="0" err="1"/>
              <a:t>prom</a:t>
            </a:r>
            <a:endParaRPr lang="es-PE" sz="2900" b="1" dirty="0"/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 err="1"/>
              <a:t>finpara</a:t>
            </a:r>
            <a:endParaRPr lang="es-PE" sz="2900" b="1" dirty="0"/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900" b="1" dirty="0" err="1">
                <a:solidFill>
                  <a:srgbClr val="FF0000"/>
                </a:solidFill>
              </a:rPr>
              <a:t>FinProceso</a:t>
            </a:r>
            <a:endParaRPr lang="es-PE" sz="2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335" y="307075"/>
            <a:ext cx="10520987" cy="1214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s-PE" sz="1600" dirty="0" smtClean="0"/>
              <a:t>Ejemplo 3</a:t>
            </a:r>
            <a:r>
              <a:rPr lang="es-PE" sz="1600" dirty="0"/>
              <a:t>: </a:t>
            </a:r>
            <a:r>
              <a:rPr lang="es-PE" sz="1600" dirty="0" smtClean="0"/>
              <a:t> En </a:t>
            </a:r>
            <a:r>
              <a:rPr lang="es-PE" sz="1600" dirty="0"/>
              <a:t>una competencia obtenida de salto alto, establecida se evalúa las marcas obtenidas por 25 atletas , esto es: cada uno de ellos realiza cuatro intentos y se registra la altura logrado, con estos datos determine: </a:t>
            </a:r>
            <a:br>
              <a:rPr lang="es-PE" sz="1600" dirty="0"/>
            </a:br>
            <a:r>
              <a:rPr lang="es-PE" sz="1600" dirty="0"/>
              <a:t>¿Cuál es el promedio de marcas de cada uno? </a:t>
            </a:r>
            <a:br>
              <a:rPr lang="es-PE" sz="1600" dirty="0"/>
            </a:br>
            <a:r>
              <a:rPr lang="es-PE" sz="1600" dirty="0"/>
              <a:t>¿Cuál es la marca más alta entre los 25 participantes y a qué atleta pertenece?</a:t>
            </a:r>
            <a:r>
              <a:rPr lang="es-ES" sz="1600" dirty="0"/>
              <a:t/>
            </a:r>
            <a:br>
              <a:rPr lang="es-ES" sz="1600" dirty="0"/>
            </a:br>
            <a:endParaRPr lang="es-PE" sz="1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420" y="1910686"/>
            <a:ext cx="5377219" cy="45992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800" b="1" dirty="0" err="1" smtClean="0">
                <a:solidFill>
                  <a:srgbClr val="FF0000"/>
                </a:solidFill>
                <a:latin typeface="Muller Regular" pitchFamily="50" charset="0"/>
              </a:rPr>
              <a:t>Pseint</a:t>
            </a:r>
            <a:endParaRPr lang="es-PE" sz="1400" b="1" dirty="0" smtClean="0">
              <a:solidFill>
                <a:srgbClr val="FF0000"/>
              </a:solidFill>
              <a:latin typeface="Muller Regular" pitchFamily="50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PE" sz="1400" b="1" dirty="0">
              <a:solidFill>
                <a:srgbClr val="FF0000"/>
              </a:solidFill>
              <a:latin typeface="Muller Regular" pitchFamily="50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 smtClean="0">
                <a:solidFill>
                  <a:srgbClr val="FF0000"/>
                </a:solidFill>
                <a:latin typeface="Muller Regular" pitchFamily="50" charset="0"/>
              </a:rPr>
              <a:t>Proceso </a:t>
            </a:r>
            <a:r>
              <a:rPr lang="es-PE" sz="1400" b="1" dirty="0" err="1" smtClean="0">
                <a:solidFill>
                  <a:srgbClr val="FF0000"/>
                </a:solidFill>
                <a:latin typeface="Muller Regular" pitchFamily="50" charset="0"/>
              </a:rPr>
              <a:t>sin_titulo</a:t>
            </a:r>
            <a:endParaRPr lang="es-PE" sz="1400" b="1" dirty="0" smtClean="0">
              <a:solidFill>
                <a:srgbClr val="FF0000"/>
              </a:solidFill>
              <a:latin typeface="Muller Regular" pitchFamily="50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 err="1" smtClean="0">
                <a:solidFill>
                  <a:schemeClr val="tx1"/>
                </a:solidFill>
                <a:latin typeface="Muller Regular" pitchFamily="50" charset="0"/>
              </a:rPr>
              <a:t>dimension</a:t>
            </a:r>
            <a:r>
              <a:rPr lang="es-PE" sz="1400" b="1" dirty="0" smtClean="0">
                <a:solidFill>
                  <a:schemeClr val="tx1"/>
                </a:solidFill>
                <a:latin typeface="Muller Regular" pitchFamily="50" charset="0"/>
              </a:rPr>
              <a:t> 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marca(25,4), p(25)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definir 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sm,maxmarca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 como real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definir 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i,j,natleta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 como entero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para i=0 hasta 24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imprimir "Ingresar los puntajes del atleta ", i+1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para j=0 hasta 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	imprimir "Puntaje del intento ", j+1 , ":"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	Leer marca(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i,j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FinPara</a:t>
            </a:r>
            <a:endParaRPr lang="es-PE" sz="1400" b="1" dirty="0">
              <a:solidFill>
                <a:schemeClr val="tx1"/>
              </a:solidFill>
              <a:latin typeface="Muller Regular" pitchFamily="50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Finpara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maxmarca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= marca(0,0)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	</a:t>
            </a:r>
            <a:r>
              <a:rPr lang="es-PE" sz="1400" b="1" dirty="0" err="1">
                <a:solidFill>
                  <a:schemeClr val="tx1"/>
                </a:solidFill>
                <a:latin typeface="Muller Regular" pitchFamily="50" charset="0"/>
              </a:rPr>
              <a:t>natleta</a:t>
            </a:r>
            <a:r>
              <a:rPr lang="es-PE" sz="1400" b="1" dirty="0">
                <a:solidFill>
                  <a:schemeClr val="tx1"/>
                </a:solidFill>
                <a:latin typeface="Muller Regular" pitchFamily="50" charset="0"/>
              </a:rPr>
              <a:t>=0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575828" y="1910685"/>
            <a:ext cx="6362132" cy="45992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para i=0 hasta 24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</a:t>
            </a:r>
            <a:r>
              <a:rPr lang="es-PE" sz="1400" b="1" dirty="0" err="1" smtClean="0"/>
              <a:t>sm</a:t>
            </a:r>
            <a:r>
              <a:rPr lang="es-PE" sz="1400" b="1" dirty="0" smtClean="0"/>
              <a:t>=0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para j=0 hasta 3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	Sm=</a:t>
            </a:r>
            <a:r>
              <a:rPr lang="es-PE" sz="1400" b="1" dirty="0" err="1" smtClean="0"/>
              <a:t>sm</a:t>
            </a:r>
            <a:r>
              <a:rPr lang="es-PE" sz="1400" b="1" dirty="0" smtClean="0"/>
              <a:t> + marca(</a:t>
            </a:r>
            <a:r>
              <a:rPr lang="es-PE" sz="1400" b="1" dirty="0" err="1" smtClean="0"/>
              <a:t>i,j</a:t>
            </a:r>
            <a:r>
              <a:rPr lang="es-PE" sz="1400" b="1" dirty="0" smtClean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	si marca(</a:t>
            </a:r>
            <a:r>
              <a:rPr lang="es-PE" sz="1400" b="1" dirty="0" err="1" smtClean="0"/>
              <a:t>i,j</a:t>
            </a:r>
            <a:r>
              <a:rPr lang="es-PE" sz="1400" b="1" dirty="0" smtClean="0"/>
              <a:t>) &gt;</a:t>
            </a:r>
            <a:r>
              <a:rPr lang="es-PE" sz="1400" b="1" dirty="0" err="1" smtClean="0"/>
              <a:t>maxmarca</a:t>
            </a:r>
            <a:r>
              <a:rPr lang="es-PE" sz="1400" b="1" dirty="0" smtClean="0"/>
              <a:t> entonces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	</a:t>
            </a:r>
            <a:r>
              <a:rPr lang="es-PE" sz="1400" b="1" dirty="0"/>
              <a:t>	</a:t>
            </a:r>
            <a:r>
              <a:rPr lang="es-PE" sz="1400" b="1" dirty="0" err="1" smtClean="0"/>
              <a:t>Maxmarca</a:t>
            </a:r>
            <a:r>
              <a:rPr lang="es-PE" sz="1400" b="1" dirty="0" smtClean="0"/>
              <a:t> = marca(</a:t>
            </a:r>
            <a:r>
              <a:rPr lang="es-PE" sz="1400" b="1" dirty="0" err="1" smtClean="0"/>
              <a:t>i,j</a:t>
            </a:r>
            <a:r>
              <a:rPr lang="es-PE" sz="1400" b="1" dirty="0" smtClean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		</a:t>
            </a:r>
            <a:r>
              <a:rPr lang="es-PE" sz="1400" b="1" dirty="0" err="1" smtClean="0"/>
              <a:t>Natleta</a:t>
            </a:r>
            <a:r>
              <a:rPr lang="es-PE" sz="1400" b="1" dirty="0" smtClean="0"/>
              <a:t>=i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	</a:t>
            </a:r>
            <a:r>
              <a:rPr lang="es-PE" sz="1400" b="1" dirty="0" err="1" smtClean="0"/>
              <a:t>finsi</a:t>
            </a:r>
            <a:r>
              <a:rPr lang="es-PE" sz="1400" b="1" dirty="0" smtClean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</a:t>
            </a:r>
            <a:r>
              <a:rPr lang="es-PE" sz="1400" b="1" dirty="0" err="1" smtClean="0"/>
              <a:t>finpara</a:t>
            </a:r>
            <a:endParaRPr lang="es-PE" sz="14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	p(i)=</a:t>
            </a:r>
            <a:r>
              <a:rPr lang="es-PE" sz="1400" b="1" dirty="0" err="1" smtClean="0"/>
              <a:t>sm</a:t>
            </a:r>
            <a:r>
              <a:rPr lang="es-PE" sz="1400" b="1" dirty="0" smtClean="0"/>
              <a:t>/4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err="1" smtClean="0"/>
              <a:t>finpara</a:t>
            </a:r>
            <a:r>
              <a:rPr lang="es-PE" sz="1400" b="1" dirty="0" smtClean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para i=0 hasta 24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imprimir "el promedio de marca del atleta ", i, "es:", p(i)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err="1" smtClean="0"/>
              <a:t>finpara</a:t>
            </a:r>
            <a:r>
              <a:rPr lang="es-PE" sz="1400" b="1" dirty="0" smtClean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smtClean="0"/>
              <a:t>imprimir "La marca más alta es: ", </a:t>
            </a:r>
            <a:r>
              <a:rPr lang="es-PE" sz="1400" b="1" dirty="0" err="1" smtClean="0"/>
              <a:t>maxmarca</a:t>
            </a:r>
            <a:r>
              <a:rPr lang="es-PE" sz="1400" b="1" dirty="0" smtClean="0"/>
              <a:t>, "  pertenece al atleta ", natleta+1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PE" sz="1400" b="1" dirty="0" err="1" smtClean="0">
                <a:solidFill>
                  <a:srgbClr val="FF0000"/>
                </a:solidFill>
              </a:rPr>
              <a:t>FinProceso</a:t>
            </a:r>
            <a:endParaRPr lang="es-PE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LISTAS  DE LISTAS: PHYTON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PE" b="1" dirty="0" smtClean="0"/>
              <a:t>DEFINICIÓN</a:t>
            </a:r>
            <a:r>
              <a:rPr lang="es-PE" dirty="0" smtClean="0"/>
              <a:t>:</a:t>
            </a:r>
          </a:p>
          <a:p>
            <a:pPr marL="0" indent="0" algn="just">
              <a:buNone/>
            </a:pPr>
            <a:r>
              <a:rPr lang="es-PE" dirty="0" smtClean="0"/>
              <a:t>Es una lista en la cual tiene como elementos otra lista. </a:t>
            </a:r>
            <a:r>
              <a:rPr lang="es-PE" dirty="0"/>
              <a:t>Para encontrar cualquier elemento de una lista </a:t>
            </a:r>
            <a:r>
              <a:rPr lang="es-PE" dirty="0" smtClean="0"/>
              <a:t>de lista (lista bidimensional), se debe </a:t>
            </a:r>
            <a:r>
              <a:rPr lang="es-PE" dirty="0"/>
              <a:t>usar dos "coordenadas": </a:t>
            </a:r>
            <a:r>
              <a:rPr lang="es-PE" dirty="0" smtClean="0"/>
              <a:t>número </a:t>
            </a:r>
            <a:r>
              <a:rPr lang="es-PE" dirty="0"/>
              <a:t>de </a:t>
            </a:r>
            <a:r>
              <a:rPr lang="es-PE" dirty="0" smtClean="0"/>
              <a:t>fila </a:t>
            </a:r>
            <a:r>
              <a:rPr lang="es-PE" dirty="0"/>
              <a:t>y </a:t>
            </a:r>
            <a:r>
              <a:rPr lang="es-PE" dirty="0" smtClean="0"/>
              <a:t>número </a:t>
            </a:r>
            <a:r>
              <a:rPr lang="es-PE" dirty="0"/>
              <a:t>de </a:t>
            </a:r>
            <a:r>
              <a:rPr lang="es-PE" dirty="0" smtClean="0"/>
              <a:t>columna.</a:t>
            </a:r>
          </a:p>
        </p:txBody>
      </p:sp>
    </p:spTree>
    <p:extLst>
      <p:ext uri="{BB962C8B-B14F-4D97-AF65-F5344CB8AC3E}">
        <p14:creationId xmlns:p14="http://schemas.microsoft.com/office/powerpoint/2010/main" val="9219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EJEMPLOS: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t-BR" dirty="0"/>
              <a:t>a = [[1, 2, 3], [4, 5, 6</a:t>
            </a:r>
            <a:r>
              <a:rPr lang="pt-BR" dirty="0" smtClean="0"/>
              <a:t>]]</a:t>
            </a:r>
          </a:p>
          <a:p>
            <a:pPr>
              <a:lnSpc>
                <a:spcPct val="200000"/>
              </a:lnSpc>
            </a:pPr>
            <a:r>
              <a:rPr lang="pt-BR" dirty="0"/>
              <a:t>a = [[1, 2, 3, 4], [5, 6], [7, 8, 9</a:t>
            </a:r>
            <a:r>
              <a:rPr lang="pt-BR" dirty="0" smtClean="0"/>
              <a:t>]]</a:t>
            </a:r>
          </a:p>
          <a:p>
            <a:pPr>
              <a:lnSpc>
                <a:spcPct val="200000"/>
              </a:lnSpc>
            </a:pPr>
            <a:r>
              <a:rPr lang="pt-BR" dirty="0"/>
              <a:t> matriz = </a:t>
            </a:r>
            <a:r>
              <a:rPr lang="pt-BR" dirty="0" smtClean="0"/>
              <a:t>[[</a:t>
            </a:r>
            <a:r>
              <a:rPr lang="pt-BR" dirty="0"/>
              <a:t>1, 2, 3, 4</a:t>
            </a:r>
            <a:r>
              <a:rPr lang="pt-BR" dirty="0" smtClean="0"/>
              <a:t>],[</a:t>
            </a:r>
            <a:r>
              <a:rPr lang="pt-BR" dirty="0"/>
              <a:t>5, 6, 7, 8</a:t>
            </a:r>
            <a:r>
              <a:rPr lang="pt-BR" dirty="0" smtClean="0"/>
              <a:t>],[</a:t>
            </a:r>
            <a:r>
              <a:rPr lang="pt-BR" dirty="0"/>
              <a:t>9, 10, 11, 12</a:t>
            </a:r>
            <a:r>
              <a:rPr lang="pt-BR" dirty="0" smtClean="0"/>
              <a:t>]]</a:t>
            </a:r>
          </a:p>
          <a:p>
            <a:pPr>
              <a:lnSpc>
                <a:spcPct val="200000"/>
              </a:lnSpc>
            </a:pPr>
            <a:r>
              <a:rPr lang="sv-SE" dirty="0"/>
              <a:t>vector = [”hola”,2,”hacker”,[1,2,3,4,5]]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054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1218" y="2006357"/>
            <a:ext cx="7036558" cy="4394439"/>
          </a:xfrm>
        </p:spPr>
        <p:txBody>
          <a:bodyPr>
            <a:normAutofit lnSpcReduction="10000"/>
          </a:bodyPr>
          <a:lstStyle/>
          <a:p>
            <a:r>
              <a:rPr lang="es-PE" dirty="0"/>
              <a:t>P</a:t>
            </a:r>
            <a:r>
              <a:rPr lang="es-PE" dirty="0" smtClean="0"/>
              <a:t>ara </a:t>
            </a:r>
            <a:r>
              <a:rPr lang="es-PE" dirty="0"/>
              <a:t>acceder a estos datos podemos hacer mediante </a:t>
            </a:r>
            <a:r>
              <a:rPr lang="es-PE" dirty="0" smtClean="0"/>
              <a:t>dos índices.</a:t>
            </a:r>
          </a:p>
          <a:p>
            <a:r>
              <a:rPr lang="es-PE" dirty="0" smtClean="0"/>
              <a:t>Ejemplos:</a:t>
            </a:r>
          </a:p>
          <a:p>
            <a:pPr marL="457200" lvl="1" indent="0">
              <a:buNone/>
            </a:pPr>
            <a:r>
              <a:rPr lang="es-PE" dirty="0">
                <a:solidFill>
                  <a:srgbClr val="FF0000"/>
                </a:solidFill>
              </a:rPr>
              <a:t>a = ["a", "b", "c", ["d1", "d2", "d3"], "e", "f</a:t>
            </a:r>
            <a:r>
              <a:rPr lang="es-PE" dirty="0" smtClean="0">
                <a:solidFill>
                  <a:srgbClr val="FF0000"/>
                </a:solidFill>
              </a:rPr>
              <a:t>"]</a:t>
            </a:r>
            <a:endParaRPr lang="es-PE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s-PE" dirty="0"/>
              <a:t># si usamos a[0] obtenemos el primer elemento de la lista</a:t>
            </a:r>
          </a:p>
          <a:p>
            <a:pPr marL="457200" lvl="1" indent="0">
              <a:buNone/>
            </a:pPr>
            <a:r>
              <a:rPr lang="es-PE" dirty="0"/>
              <a:t># si usamos a[3] vamos a obtener la lista de las "d"</a:t>
            </a:r>
          </a:p>
          <a:p>
            <a:pPr marL="457200" lvl="1" indent="0">
              <a:buNone/>
            </a:pPr>
            <a:r>
              <a:rPr lang="es-PE" dirty="0" err="1"/>
              <a:t>print</a:t>
            </a:r>
            <a:r>
              <a:rPr lang="es-PE" dirty="0"/>
              <a:t>(a[3</a:t>
            </a:r>
            <a:r>
              <a:rPr lang="es-PE" dirty="0" smtClean="0"/>
              <a:t>])</a:t>
            </a:r>
          </a:p>
          <a:p>
            <a:pPr marL="457200" lvl="1" indent="0">
              <a:buNone/>
            </a:pPr>
            <a:r>
              <a:rPr lang="es-PE" dirty="0" smtClean="0"/>
              <a:t># la salida será: </a:t>
            </a:r>
            <a:r>
              <a:rPr lang="es-PE" dirty="0"/>
              <a:t>["d1", "d2", "d3"]</a:t>
            </a:r>
          </a:p>
          <a:p>
            <a:pPr marL="457200" lvl="1" indent="0">
              <a:buNone/>
            </a:pPr>
            <a:r>
              <a:rPr lang="es-PE" dirty="0" smtClean="0"/>
              <a:t># </a:t>
            </a:r>
            <a:r>
              <a:rPr lang="es-PE" dirty="0"/>
              <a:t>pero nosotros solo queremos el segundo elemento de esta lista</a:t>
            </a:r>
          </a:p>
          <a:p>
            <a:pPr marL="457200" lvl="1" indent="0">
              <a:buNone/>
            </a:pPr>
            <a:r>
              <a:rPr lang="es-PE" dirty="0" err="1" smtClean="0"/>
              <a:t>print</a:t>
            </a:r>
            <a:r>
              <a:rPr lang="es-PE" dirty="0" smtClean="0"/>
              <a:t>(a[3</a:t>
            </a:r>
            <a:r>
              <a:rPr lang="es-PE" dirty="0"/>
              <a:t>][1])</a:t>
            </a:r>
          </a:p>
          <a:p>
            <a:pPr marL="457200" lvl="1" indent="0">
              <a:buNone/>
            </a:pPr>
            <a:r>
              <a:rPr lang="es-PE" dirty="0" smtClean="0"/>
              <a:t># la salida será: </a:t>
            </a:r>
            <a:r>
              <a:rPr lang="es-PE" dirty="0"/>
              <a:t>"d2"</a:t>
            </a:r>
            <a:endParaRPr lang="es-PE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7776" y="2006357"/>
            <a:ext cx="4763072" cy="3910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EN PHYTON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5812" y="1815154"/>
            <a:ext cx="6067567" cy="5042846"/>
          </a:xfrm>
        </p:spPr>
        <p:txBody>
          <a:bodyPr>
            <a:normAutofit/>
          </a:bodyPr>
          <a:lstStyle/>
          <a:p>
            <a:r>
              <a:rPr lang="es-PE" sz="1800" b="1" dirty="0" smtClean="0"/>
              <a:t>EJERCICIO 1:Crear una matriz de n x n , valores. Muestre los valores de la diagonal principal.</a:t>
            </a:r>
            <a:r>
              <a:rPr lang="es-PE" sz="2800" b="1" dirty="0" smtClean="0"/>
              <a:t> </a:t>
            </a:r>
          </a:p>
          <a:p>
            <a:pPr marL="0" indent="0">
              <a:buNone/>
            </a:pPr>
            <a:r>
              <a:rPr lang="es-PE" sz="1800" dirty="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m=[]</a:t>
            </a:r>
          </a:p>
          <a:p>
            <a:pPr marL="0" indent="0">
              <a:buNone/>
            </a:pPr>
            <a:r>
              <a:rPr lang="es-PE" sz="1800" dirty="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n=</a:t>
            </a:r>
            <a:r>
              <a:rPr lang="es-PE" sz="1800" dirty="0" err="1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int</a:t>
            </a:r>
            <a:r>
              <a:rPr lang="es-PE" sz="1800" dirty="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(input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("ingrese el total de filas  y columna de la matriz:"))</a:t>
            </a:r>
          </a:p>
          <a:p>
            <a:pPr marL="0" indent="0">
              <a:buNone/>
            </a:pP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i in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range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(n):</a:t>
            </a:r>
          </a:p>
          <a:p>
            <a:pPr marL="0" indent="0">
              <a:buNone/>
            </a:pP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m.append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([])</a:t>
            </a:r>
          </a:p>
          <a:p>
            <a:pPr marL="0" indent="0">
              <a:buNone/>
            </a:pP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j in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range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(n):</a:t>
            </a:r>
          </a:p>
          <a:p>
            <a:pPr marL="0" indent="0">
              <a:buNone/>
            </a:pP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m[i].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append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int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(input("Ingresar el valor de la fila " +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str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(i+1) + "  columna " +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str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(j+1) + ":")))</a:t>
            </a:r>
          </a:p>
          <a:p>
            <a:pPr marL="0" indent="0">
              <a:buNone/>
            </a:pP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("Los valores de la diagonal principal son:" )</a:t>
            </a:r>
          </a:p>
          <a:p>
            <a:pPr marL="0" indent="0">
              <a:buNone/>
            </a:pP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i in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range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(n):</a:t>
            </a:r>
          </a:p>
          <a:p>
            <a:pPr marL="0" indent="0">
              <a:buNone/>
            </a:pP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</a:t>
            </a:r>
            <a:r>
              <a:rPr lang="es-PE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</a:t>
            </a:r>
            <a:r>
              <a:rPr lang="es-PE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(m[i][i])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3379" y="2186592"/>
            <a:ext cx="5581934" cy="4299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7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735" y="409432"/>
            <a:ext cx="9629632" cy="921795"/>
          </a:xfrm>
        </p:spPr>
        <p:txBody>
          <a:bodyPr/>
          <a:lstStyle/>
          <a:p>
            <a:r>
              <a:rPr lang="es-PE" sz="2000" b="1" dirty="0"/>
              <a:t>EJERCICIO 2</a:t>
            </a:r>
            <a:r>
              <a:rPr lang="es-PE" sz="2000" b="1" dirty="0" smtClean="0"/>
              <a:t>: Crear una matriz de 5 filas y 4 columnas con números aleatorios enteros entre 1 y 100, muestre  los valores de la matriz y la cantidad de valores pares que tiene.</a:t>
            </a:r>
            <a:endParaRPr lang="es-PE" sz="2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8940"/>
            <a:ext cx="5508009" cy="48038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import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random</a:t>
            </a:r>
            <a:endParaRPr lang="es-PE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a=[]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filas=5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columnas=4</a:t>
            </a:r>
          </a:p>
          <a:p>
            <a:pPr marL="0" indent="0">
              <a:buNone/>
            </a:pP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cpar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=0</a:t>
            </a:r>
          </a:p>
          <a:p>
            <a:pPr marL="0" indent="0">
              <a:buNone/>
            </a:pP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i in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range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(filas):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a.append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([])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j in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range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(columnas):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a[i].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append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random.randrange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(100))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if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a[i][j] % 2==0: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   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cpar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=cpar+1</a:t>
            </a:r>
          </a:p>
          <a:p>
            <a:pPr marL="0" indent="0">
              <a:buNone/>
            </a:pP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(a)</a:t>
            </a:r>
          </a:p>
          <a:p>
            <a:pPr marL="0" indent="0">
              <a:buNone/>
            </a:pP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("Cantidad de valores pares:" + 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str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s-PE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cpar</a:t>
            </a:r>
            <a:r>
              <a:rPr lang="es-PE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))</a:t>
            </a:r>
            <a:endParaRPr lang="es-PE" dirty="0" smtClean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7683689" y="2139783"/>
            <a:ext cx="3757186" cy="3981165"/>
            <a:chOff x="7151426" y="2030601"/>
            <a:chExt cx="3757186" cy="398116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120"/>
            <a:stretch/>
          </p:blipFill>
          <p:spPr>
            <a:xfrm>
              <a:off x="7151427" y="2030601"/>
              <a:ext cx="3757185" cy="22002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51426" y="4301599"/>
              <a:ext cx="3757185" cy="17101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306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433" y="286603"/>
            <a:ext cx="10495128" cy="1187356"/>
          </a:xfrm>
        </p:spPr>
        <p:txBody>
          <a:bodyPr/>
          <a:lstStyle/>
          <a:p>
            <a:r>
              <a:rPr lang="es-PE" sz="2400" b="1" dirty="0" smtClean="0"/>
              <a:t>EJERCICIO 3: Crear una matriz (Lista de Lista) que almacene el </a:t>
            </a:r>
            <a:r>
              <a:rPr lang="es-PE" sz="2400" b="1" smtClean="0"/>
              <a:t>importe  </a:t>
            </a:r>
            <a:r>
              <a:rPr lang="es-PE" sz="2400" b="1" dirty="0" smtClean="0"/>
              <a:t>de la compra de 10 productos de 3 clientes. Almacene en una vector (Lista) el importe total por cliente y muestre los valores</a:t>
            </a:r>
            <a:endParaRPr lang="es-PE" sz="2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534" y="1815152"/>
            <a:ext cx="5895833" cy="4531057"/>
          </a:xfrm>
        </p:spPr>
        <p:txBody>
          <a:bodyPr>
            <a:noAutofit/>
          </a:bodyPr>
          <a:lstStyle/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imp=[]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total=[]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in range(10):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imp.append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([])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for j in range(3):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imp[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].append(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(input("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Ingresar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el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importe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del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producto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" +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str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(i+1) + "  ,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cliente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" +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str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(j+1) + ":")))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for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in range(3):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suma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=0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for j in range(10):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   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suma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suma+imp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[j][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]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  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total.append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suma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)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print("El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importe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todos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los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productos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por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cliente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son:")</a:t>
            </a:r>
          </a:p>
          <a:p>
            <a:pPr marL="2730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print(total)</a:t>
            </a:r>
            <a:endParaRPr lang="es-PE" sz="1800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1367" y="2088108"/>
            <a:ext cx="6100549" cy="435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51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EJERCICIOS:</a:t>
            </a:r>
            <a:br>
              <a:rPr lang="es-PE" dirty="0" smtClean="0"/>
            </a:br>
            <a:r>
              <a:rPr lang="es-PE" dirty="0" smtClean="0"/>
              <a:t>Analizar los siguientes casos,  y decir que datos de salida se obtiene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245660" y="2224725"/>
            <a:ext cx="5751915" cy="6372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sz="2800" dirty="0"/>
              <a:t>CASO 1</a:t>
            </a:r>
            <a:r>
              <a:rPr lang="es-PE" sz="2800" dirty="0" smtClean="0"/>
              <a:t>:</a:t>
            </a:r>
            <a:endParaRPr lang="es-PE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245660" y="3031958"/>
            <a:ext cx="5751915" cy="3114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a=[[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in range(6)]for j in range(4</a:t>
            </a:r>
            <a:r>
              <a:rPr lang="en-US" dirty="0" smtClean="0">
                <a:solidFill>
                  <a:schemeClr val="tx1"/>
                </a:solidFill>
              </a:rPr>
              <a:t>)]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Print (a)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sz="2800" dirty="0" smtClean="0"/>
              <a:t>CASO 2:</a:t>
            </a:r>
            <a:endParaRPr lang="es-PE" sz="280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 = [[1, 2, 3, 4], [5, 6], [7, 8, 9</a:t>
            </a:r>
            <a:r>
              <a:rPr lang="en-US" dirty="0" smtClean="0">
                <a:solidFill>
                  <a:schemeClr val="tx1"/>
                </a:solidFill>
              </a:rPr>
              <a:t>]]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in range(</a:t>
            </a:r>
            <a:r>
              <a:rPr lang="en-US" dirty="0" err="1">
                <a:solidFill>
                  <a:schemeClr val="tx1"/>
                </a:solidFill>
              </a:rPr>
              <a:t>len</a:t>
            </a:r>
            <a:r>
              <a:rPr lang="en-US" dirty="0">
                <a:solidFill>
                  <a:schemeClr val="tx1"/>
                </a:solidFill>
              </a:rPr>
              <a:t>(a)):   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j in range(</a:t>
            </a:r>
            <a:r>
              <a:rPr lang="en-US" dirty="0" err="1">
                <a:solidFill>
                  <a:schemeClr val="tx1"/>
                </a:solidFill>
              </a:rPr>
              <a:t>len</a:t>
            </a:r>
            <a:r>
              <a:rPr lang="en-US" dirty="0">
                <a:solidFill>
                  <a:schemeClr val="tx1"/>
                </a:solidFill>
              </a:rPr>
              <a:t>(a[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])):      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 </a:t>
            </a:r>
            <a:r>
              <a:rPr lang="en-US" dirty="0">
                <a:solidFill>
                  <a:schemeClr val="tx1"/>
                </a:solidFill>
              </a:rPr>
              <a:t>s += a[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][j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print(s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1" dirty="0"/>
              <a:t>Entender la finalidad de usar arreglos bidimensionales para datos almacenados.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1" dirty="0"/>
              <a:t>Comprender la sintaxis de una matriz en términos </a:t>
            </a:r>
            <a:r>
              <a:rPr lang="es-PE" b="1" dirty="0" smtClean="0"/>
              <a:t>algorítmicos por medio del software </a:t>
            </a:r>
            <a:r>
              <a:rPr lang="es-PE" b="1" dirty="0" err="1" smtClean="0"/>
              <a:t>Pseint</a:t>
            </a:r>
            <a:endParaRPr lang="es-PE" b="1" dirty="0" smtClean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1" dirty="0" smtClean="0"/>
              <a:t>Comprender la sintaxis de Listas de Listas por medio del software </a:t>
            </a:r>
            <a:r>
              <a:rPr lang="es-PE" b="1" dirty="0" err="1" smtClean="0"/>
              <a:t>Phyton</a:t>
            </a:r>
            <a:endParaRPr lang="es-PE" b="1" dirty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1" dirty="0"/>
              <a:t>Resolver ejercicios utilizando </a:t>
            </a:r>
            <a:r>
              <a:rPr lang="es-PE" b="1" dirty="0" smtClean="0"/>
              <a:t>MATRICES o Listas de listas, </a:t>
            </a:r>
            <a:r>
              <a:rPr lang="es-PE" b="1" dirty="0"/>
              <a:t>realizando un análisis exhaustivo y rápido.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0027" y="2043953"/>
            <a:ext cx="4200395" cy="5048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s-PE" sz="3200" b="1" dirty="0" smtClean="0"/>
              <a:t>CASO </a:t>
            </a:r>
            <a:r>
              <a:rPr lang="es-PE" sz="3200" b="1" dirty="0"/>
              <a:t>3</a:t>
            </a:r>
            <a:r>
              <a:rPr lang="es-PE" sz="3200" b="1" dirty="0" smtClean="0"/>
              <a:t>:</a:t>
            </a:r>
          </a:p>
          <a:p>
            <a:pPr marL="0" indent="0">
              <a:buNone/>
            </a:pPr>
            <a:endParaRPr lang="es-PE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580028" y="2801347"/>
            <a:ext cx="420039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= [[1, 2, 3], [4, 5, 6</a:t>
            </a:r>
            <a:r>
              <a:rPr lang="en-US" dirty="0" smtClean="0">
                <a:solidFill>
                  <a:schemeClr val="tx1"/>
                </a:solidFill>
              </a:rPr>
              <a:t>]]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print(a[0])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print(a[1])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= a[0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print(b)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print(a[0</a:t>
            </a:r>
            <a:r>
              <a:rPr lang="en-US" dirty="0">
                <a:solidFill>
                  <a:schemeClr val="tx1"/>
                </a:solidFill>
              </a:rPr>
              <a:t>][2</a:t>
            </a:r>
            <a:r>
              <a:rPr lang="en-US" dirty="0" smtClean="0">
                <a:solidFill>
                  <a:schemeClr val="tx1"/>
                </a:solidFill>
              </a:rPr>
              <a:t>])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a[0</a:t>
            </a:r>
            <a:r>
              <a:rPr lang="en-US" dirty="0">
                <a:solidFill>
                  <a:schemeClr val="tx1"/>
                </a:solidFill>
              </a:rPr>
              <a:t>][1] =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print(a)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print(b)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b[2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dirty="0" smtClean="0">
                <a:solidFill>
                  <a:schemeClr val="tx1"/>
                </a:solidFill>
              </a:rPr>
              <a:t>9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print(a[0])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print(b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1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65669"/>
            <a:ext cx="7746242" cy="5048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b="1" dirty="0" smtClean="0"/>
              <a:t>CASO 4:</a:t>
            </a:r>
          </a:p>
          <a:p>
            <a:pPr marL="0" indent="0">
              <a:buNone/>
            </a:pPr>
            <a:endParaRPr lang="es-PE" sz="2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199" y="3018007"/>
            <a:ext cx="7746243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A = [[1, 2, 3, 4], [5, 6, 7, 8], [9, 10, 11, 12</a:t>
            </a:r>
            <a:r>
              <a:rPr lang="pt-BR" sz="2000" dirty="0" smtClean="0">
                <a:solidFill>
                  <a:schemeClr val="tx1"/>
                </a:solidFill>
              </a:rPr>
              <a:t>]]</a:t>
            </a:r>
          </a:p>
          <a:p>
            <a:r>
              <a:rPr lang="pt-BR" sz="2000" dirty="0">
                <a:solidFill>
                  <a:schemeClr val="tx1"/>
                </a:solidFill>
              </a:rPr>
              <a:t>G = [["X", " ", "O"], ["X", "O", " "], ["X", "O", " </a:t>
            </a:r>
            <a:r>
              <a:rPr lang="pt-BR" sz="2000" dirty="0" smtClean="0">
                <a:solidFill>
                  <a:schemeClr val="tx1"/>
                </a:solidFill>
              </a:rPr>
              <a:t>"]]</a:t>
            </a:r>
          </a:p>
          <a:p>
            <a:r>
              <a:rPr lang="pt-BR" sz="2000" dirty="0" err="1" smtClean="0">
                <a:solidFill>
                  <a:schemeClr val="tx1"/>
                </a:solidFill>
              </a:rPr>
              <a:t>print</a:t>
            </a:r>
            <a:r>
              <a:rPr lang="pt-BR" sz="2000" dirty="0" smtClean="0">
                <a:solidFill>
                  <a:schemeClr val="tx1"/>
                </a:solidFill>
              </a:rPr>
              <a:t>(A[0][2])</a:t>
            </a:r>
            <a:endParaRPr lang="pt-BR" sz="2000" dirty="0">
              <a:solidFill>
                <a:schemeClr val="tx1"/>
              </a:solidFill>
            </a:endParaRPr>
          </a:p>
          <a:p>
            <a:r>
              <a:rPr lang="pt-BR" sz="2000" dirty="0" err="1">
                <a:solidFill>
                  <a:schemeClr val="tx1"/>
                </a:solidFill>
              </a:rPr>
              <a:t>print</a:t>
            </a:r>
            <a:r>
              <a:rPr lang="pt-BR" sz="2000" dirty="0">
                <a:solidFill>
                  <a:schemeClr val="tx1"/>
                </a:solidFill>
              </a:rPr>
              <a:t>(G[1</a:t>
            </a:r>
            <a:r>
              <a:rPr lang="pt-BR" sz="2000" dirty="0" smtClean="0">
                <a:solidFill>
                  <a:schemeClr val="tx1"/>
                </a:solidFill>
              </a:rPr>
              <a:t>][1])</a:t>
            </a:r>
            <a:endParaRPr lang="pt-BR" sz="2000" dirty="0">
              <a:solidFill>
                <a:schemeClr val="tx1"/>
              </a:solidFill>
            </a:endParaRPr>
          </a:p>
          <a:p>
            <a:r>
              <a:rPr lang="pt-BR" sz="2000" dirty="0" err="1">
                <a:solidFill>
                  <a:schemeClr val="tx1"/>
                </a:solidFill>
              </a:rPr>
              <a:t>print</a:t>
            </a:r>
            <a:r>
              <a:rPr lang="pt-BR" sz="2000" dirty="0">
                <a:solidFill>
                  <a:schemeClr val="tx1"/>
                </a:solidFill>
              </a:rPr>
              <a:t>(G[2</a:t>
            </a:r>
            <a:r>
              <a:rPr lang="pt-BR" sz="2000" dirty="0" smtClean="0">
                <a:solidFill>
                  <a:schemeClr val="tx1"/>
                </a:solidFill>
              </a:rPr>
              <a:t>][1])</a:t>
            </a:r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4622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MÉTODOS DE ORDENAMIENTO DE UN VECTOR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dirty="0" smtClean="0"/>
              <a:t>MÉTODO DE LA BURBUJA (SORT)</a:t>
            </a:r>
            <a:endParaRPr lang="es-PE" b="1" dirty="0"/>
          </a:p>
          <a:p>
            <a:pPr marL="0" indent="0" fontAlgn="base">
              <a:buNone/>
            </a:pPr>
            <a:r>
              <a:rPr lang="es-PE" dirty="0" smtClean="0"/>
              <a:t>	Este método consiste en </a:t>
            </a:r>
            <a:r>
              <a:rPr lang="es-PE" dirty="0"/>
              <a:t>comparar cada valor del vector con sus </a:t>
            </a:r>
            <a:r>
              <a:rPr lang="es-PE" dirty="0" smtClean="0"/>
              <a:t>	posteriores </a:t>
            </a:r>
            <a:r>
              <a:rPr lang="es-PE" dirty="0"/>
              <a:t>y en caso de ser </a:t>
            </a:r>
            <a:r>
              <a:rPr lang="es-PE" dirty="0" smtClean="0"/>
              <a:t>mayor o menor (depende si el orden 	va a ser ascendente o descendente), </a:t>
            </a:r>
            <a:r>
              <a:rPr lang="es-PE" dirty="0"/>
              <a:t>intercambiar ambos valores </a:t>
            </a:r>
            <a:r>
              <a:rPr lang="es-PE" dirty="0" smtClean="0"/>
              <a:t>	en </a:t>
            </a:r>
            <a:r>
              <a:rPr lang="es-PE" dirty="0"/>
              <a:t>las respectivas posiciones del vector.</a:t>
            </a:r>
          </a:p>
          <a:p>
            <a:pPr marL="0" indent="0" fontAlgn="base">
              <a:buNone/>
            </a:pPr>
            <a:r>
              <a:rPr lang="es-PE" dirty="0" smtClean="0"/>
              <a:t>	Un </a:t>
            </a:r>
            <a:r>
              <a:rPr lang="es-PE" dirty="0"/>
              <a:t>método de ordenamiento se puede implementar en cualquier </a:t>
            </a:r>
            <a:r>
              <a:rPr lang="es-PE" dirty="0" smtClean="0"/>
              <a:t>	estructura </a:t>
            </a:r>
            <a:r>
              <a:rPr lang="es-PE" dirty="0"/>
              <a:t>de datos estática o dinámica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486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Si se tiene un vector(v) de n elementos: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134600" cy="4462678"/>
          </a:xfrm>
        </p:spPr>
        <p:txBody>
          <a:bodyPr>
            <a:normAutofit fontScale="92500" lnSpcReduction="20000"/>
          </a:bodyPr>
          <a:lstStyle/>
          <a:p>
            <a:r>
              <a:rPr lang="es-PE" u="sng" dirty="0" smtClean="0"/>
              <a:t>Método en </a:t>
            </a:r>
            <a:r>
              <a:rPr lang="es-PE" u="sng" dirty="0" err="1" smtClean="0"/>
              <a:t>Pseint</a:t>
            </a:r>
            <a:endParaRPr lang="es-PE" u="sng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 smtClean="0"/>
              <a:t>	a=Verdadero</a:t>
            </a:r>
            <a:endParaRPr lang="es-P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Mientras 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a=Falso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para i=0 hasta n-2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si v(i)&gt;v(i+1) entonces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	</a:t>
            </a:r>
            <a:r>
              <a:rPr lang="es-PE" dirty="0" err="1"/>
              <a:t>temp</a:t>
            </a:r>
            <a:r>
              <a:rPr lang="es-PE" dirty="0"/>
              <a:t>=v(i)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	v(i)=v(i+1)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	v(i+1)=</a:t>
            </a:r>
            <a:r>
              <a:rPr lang="es-PE" dirty="0" err="1"/>
              <a:t>temp</a:t>
            </a:r>
            <a:endParaRPr lang="es-P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	a=Verdadero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	</a:t>
            </a:r>
            <a:r>
              <a:rPr lang="es-PE" dirty="0" err="1"/>
              <a:t>finsi</a:t>
            </a:r>
            <a:endParaRPr lang="es-P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	</a:t>
            </a:r>
            <a:r>
              <a:rPr lang="es-PE" dirty="0" err="1"/>
              <a:t>finpara</a:t>
            </a:r>
            <a:endParaRPr lang="es-P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dirty="0"/>
              <a:t>	</a:t>
            </a:r>
            <a:r>
              <a:rPr lang="es-PE" dirty="0" err="1"/>
              <a:t>Finmientras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2766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Se tiene una lista (</a:t>
            </a:r>
            <a:r>
              <a:rPr lang="es-PE" dirty="0" err="1" smtClean="0"/>
              <a:t>list</a:t>
            </a:r>
            <a:r>
              <a:rPr lang="es-PE" dirty="0" smtClean="0"/>
              <a:t>) de n elementos: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4271609"/>
          </a:xfrm>
        </p:spPr>
        <p:txBody>
          <a:bodyPr>
            <a:normAutofit/>
          </a:bodyPr>
          <a:lstStyle/>
          <a:p>
            <a:r>
              <a:rPr lang="es-PE" u="sng" dirty="0" smtClean="0"/>
              <a:t>Método en </a:t>
            </a:r>
            <a:r>
              <a:rPr lang="es-PE" u="sng" dirty="0" err="1" smtClean="0"/>
              <a:t>Phyton</a:t>
            </a:r>
            <a:endParaRPr lang="es-PE" u="sng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 smtClean="0"/>
              <a:t>a=True</a:t>
            </a:r>
            <a:endParaRPr lang="es-PE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 err="1"/>
              <a:t>while</a:t>
            </a:r>
            <a:r>
              <a:rPr lang="es-PE" sz="2800" dirty="0"/>
              <a:t> 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/>
              <a:t>    a=False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/>
              <a:t>    </a:t>
            </a:r>
            <a:r>
              <a:rPr lang="es-PE" sz="2800" dirty="0" err="1"/>
              <a:t>for</a:t>
            </a:r>
            <a:r>
              <a:rPr lang="es-PE" sz="2800" dirty="0"/>
              <a:t> i in </a:t>
            </a:r>
            <a:r>
              <a:rPr lang="es-PE" sz="2800" dirty="0" err="1" smtClean="0"/>
              <a:t>range</a:t>
            </a:r>
            <a:r>
              <a:rPr lang="es-PE" sz="2800" dirty="0" smtClean="0"/>
              <a:t>(n-1):</a:t>
            </a:r>
            <a:endParaRPr lang="es-PE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/>
              <a:t>        </a:t>
            </a:r>
            <a:r>
              <a:rPr lang="es-PE" sz="2800" dirty="0" err="1"/>
              <a:t>if</a:t>
            </a:r>
            <a:r>
              <a:rPr lang="es-PE" sz="2800" dirty="0"/>
              <a:t> </a:t>
            </a:r>
            <a:r>
              <a:rPr lang="es-PE" sz="2800" dirty="0" err="1"/>
              <a:t>list</a:t>
            </a:r>
            <a:r>
              <a:rPr lang="es-PE" sz="2800" dirty="0"/>
              <a:t>[i]&gt;</a:t>
            </a:r>
            <a:r>
              <a:rPr lang="es-PE" sz="2800" dirty="0" err="1"/>
              <a:t>list</a:t>
            </a:r>
            <a:r>
              <a:rPr lang="es-PE" sz="2800" dirty="0"/>
              <a:t>[i+1]: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/>
              <a:t>            </a:t>
            </a:r>
            <a:r>
              <a:rPr lang="es-PE" sz="2800" dirty="0" err="1"/>
              <a:t>list</a:t>
            </a:r>
            <a:r>
              <a:rPr lang="es-PE" sz="2800" dirty="0"/>
              <a:t>[i],</a:t>
            </a:r>
            <a:r>
              <a:rPr lang="es-PE" sz="2800" dirty="0" err="1"/>
              <a:t>list</a:t>
            </a:r>
            <a:r>
              <a:rPr lang="es-PE" sz="2800" dirty="0"/>
              <a:t>[i+1]=</a:t>
            </a:r>
            <a:r>
              <a:rPr lang="es-PE" sz="2800" dirty="0" err="1"/>
              <a:t>list</a:t>
            </a:r>
            <a:r>
              <a:rPr lang="es-PE" sz="2800" dirty="0"/>
              <a:t>[i+1],</a:t>
            </a:r>
            <a:r>
              <a:rPr lang="es-PE" sz="2800" dirty="0" err="1"/>
              <a:t>list</a:t>
            </a:r>
            <a:r>
              <a:rPr lang="es-PE" sz="2800" dirty="0"/>
              <a:t>[i]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800" dirty="0"/>
              <a:t>            a=True</a:t>
            </a:r>
          </a:p>
        </p:txBody>
      </p:sp>
    </p:spTree>
    <p:extLst>
      <p:ext uri="{BB962C8B-B14F-4D97-AF65-F5344CB8AC3E}">
        <p14:creationId xmlns:p14="http://schemas.microsoft.com/office/powerpoint/2010/main" val="33563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PE" dirty="0" smtClean="0"/>
              <a:t>EJERCICIO : Se tiene los siguientes valores: 8, 6, 10, 2,5, muestre los valores ordenados de menor a mayor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2665" y="1897179"/>
            <a:ext cx="4839269" cy="4667394"/>
          </a:xfrm>
        </p:spPr>
        <p:txBody>
          <a:bodyPr>
            <a:noAutofit/>
          </a:bodyPr>
          <a:lstStyle/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=[8,6,10,2,5]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a=True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 err="1">
                <a:solidFill>
                  <a:srgbClr val="FF0000"/>
                </a:solidFill>
              </a:rPr>
              <a:t>while</a:t>
            </a:r>
            <a:r>
              <a:rPr lang="es-PE" sz="2400" dirty="0">
                <a:solidFill>
                  <a:srgbClr val="FF0000"/>
                </a:solidFill>
              </a:rPr>
              <a:t> a: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    a=False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    </a:t>
            </a:r>
            <a:r>
              <a:rPr lang="es-PE" sz="2400" dirty="0" err="1">
                <a:solidFill>
                  <a:srgbClr val="FF0000"/>
                </a:solidFill>
              </a:rPr>
              <a:t>for</a:t>
            </a:r>
            <a:r>
              <a:rPr lang="es-PE" sz="2400" dirty="0">
                <a:solidFill>
                  <a:srgbClr val="FF0000"/>
                </a:solidFill>
              </a:rPr>
              <a:t> i in </a:t>
            </a:r>
            <a:r>
              <a:rPr lang="es-PE" sz="2400" dirty="0" err="1">
                <a:solidFill>
                  <a:srgbClr val="FF0000"/>
                </a:solidFill>
              </a:rPr>
              <a:t>range</a:t>
            </a:r>
            <a:r>
              <a:rPr lang="es-PE" sz="2400" dirty="0">
                <a:solidFill>
                  <a:srgbClr val="FF0000"/>
                </a:solidFill>
              </a:rPr>
              <a:t>(4):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        </a:t>
            </a:r>
            <a:r>
              <a:rPr lang="es-PE" sz="2400" dirty="0" err="1">
                <a:solidFill>
                  <a:srgbClr val="FF0000"/>
                </a:solidFill>
              </a:rPr>
              <a:t>if</a:t>
            </a:r>
            <a:r>
              <a:rPr lang="es-PE" sz="2400" dirty="0">
                <a:solidFill>
                  <a:srgbClr val="FF0000"/>
                </a:solidFill>
              </a:rPr>
              <a:t> 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[i]&gt;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[i+1]: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            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[i],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[i+1]=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[i+1],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[i]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>
                <a:solidFill>
                  <a:srgbClr val="FF0000"/>
                </a:solidFill>
              </a:rPr>
              <a:t>            a=True</a:t>
            </a:r>
          </a:p>
          <a:p>
            <a:pPr marL="1778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PE" sz="2400" dirty="0" err="1">
                <a:solidFill>
                  <a:srgbClr val="FF0000"/>
                </a:solidFill>
              </a:rPr>
              <a:t>print</a:t>
            </a:r>
            <a:r>
              <a:rPr lang="es-PE" sz="2400" dirty="0">
                <a:solidFill>
                  <a:srgbClr val="FF0000"/>
                </a:solidFill>
              </a:rPr>
              <a:t>(</a:t>
            </a:r>
            <a:r>
              <a:rPr lang="es-PE" sz="2400" dirty="0" err="1">
                <a:solidFill>
                  <a:srgbClr val="FF0000"/>
                </a:solidFill>
              </a:rPr>
              <a:t>list</a:t>
            </a:r>
            <a:r>
              <a:rPr lang="es-PE" sz="2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643"/>
          <a:stretch/>
        </p:blipFill>
        <p:spPr>
          <a:xfrm>
            <a:off x="6195942" y="2142699"/>
            <a:ext cx="4995466" cy="3739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9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/>
              <a:t>EJERCICIOS PROPUESTOS</a:t>
            </a:r>
            <a:endParaRPr lang="es-P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4716" y="1815152"/>
            <a:ext cx="11655188" cy="5042847"/>
          </a:xfrm>
        </p:spPr>
        <p:txBody>
          <a:bodyPr>
            <a:no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es-ES_tradnl" sz="2000" b="1" dirty="0"/>
              <a:t>Se tiene una matriz de orden N x N con números al azar, invierta el contenido de cada una de las columnas. </a:t>
            </a:r>
            <a:endParaRPr lang="es-PE" sz="2000" dirty="0"/>
          </a:p>
          <a:p>
            <a:pPr marL="457200" lvl="0" indent="-457200" algn="just">
              <a:buFont typeface="+mj-lt"/>
              <a:buAutoNum type="arabicPeriod"/>
            </a:pPr>
            <a:r>
              <a:rPr lang="es-ES_tradnl" sz="2000" b="1" dirty="0"/>
              <a:t>Escriba un programa que reciba como entrada un entero n y una matriz cuadrada (n x n) de enteros e imprima los elementos que conforman la diagonal que inicia en la esquina superior derecha y termina en la esquina inferior izquierda. </a:t>
            </a:r>
            <a:endParaRPr lang="es-PE" sz="2000" dirty="0"/>
          </a:p>
          <a:p>
            <a:pPr marL="457200" lvl="0" indent="-457200" algn="just">
              <a:buFont typeface="+mj-lt"/>
              <a:buAutoNum type="arabicPeriod"/>
            </a:pPr>
            <a:r>
              <a:rPr lang="es-ES_tradnl" sz="2000" b="1" dirty="0"/>
              <a:t>En una matriz de 5 x 8 con números al azar indique que columna tiene le mayor promedio. </a:t>
            </a:r>
            <a:endParaRPr lang="es-PE" sz="2000" dirty="0"/>
          </a:p>
          <a:p>
            <a:pPr marL="457200" lvl="0" indent="-457200" algn="just">
              <a:buFont typeface="+mj-lt"/>
              <a:buAutoNum type="arabicPeriod"/>
            </a:pPr>
            <a:r>
              <a:rPr lang="es-ES_tradnl" sz="2000" b="1" dirty="0"/>
              <a:t>Se tienen los resultados de las últimas elecciones para alcalde en el estado X, el cual está conformado por 5 municipios. En dichas elecciones hubo 4 candidatos. Haga un programa que: </a:t>
            </a:r>
            <a:endParaRPr lang="es-PE" sz="2000" b="1" dirty="0"/>
          </a:p>
          <a:p>
            <a:pPr marL="914400" lvl="1" indent="-457200" algn="just">
              <a:buFont typeface="+mj-lt"/>
              <a:buAutoNum type="alphaLcParenR"/>
            </a:pPr>
            <a:r>
              <a:rPr lang="es-ES_tradnl" b="1" dirty="0"/>
              <a:t>Lea e imprima una tabla indicando los votos obtenidos en cada municipio por los 4 candidatos. </a:t>
            </a:r>
            <a:endParaRPr lang="es-PE" b="1" dirty="0"/>
          </a:p>
          <a:p>
            <a:pPr marL="914400" lvl="1" indent="-457200" algn="just">
              <a:buFont typeface="+mj-lt"/>
              <a:buAutoNum type="alphaLcParenR"/>
            </a:pPr>
            <a:r>
              <a:rPr lang="es-ES_tradnl" b="1" dirty="0"/>
              <a:t>Calcule el total de votos recibidos por cada candidato y el porcentaje del total de votos emitidos. </a:t>
            </a:r>
            <a:endParaRPr lang="es-PE" b="1" dirty="0"/>
          </a:p>
          <a:p>
            <a:pPr marL="914400" lvl="1" indent="-457200" algn="just">
              <a:buFont typeface="+mj-lt"/>
              <a:buAutoNum type="alphaLcParenR"/>
            </a:pPr>
            <a:r>
              <a:rPr lang="es-ES_tradnl" b="1" dirty="0"/>
              <a:t>Calcule el candidato más votado. </a:t>
            </a:r>
            <a:endParaRPr lang="es-PE" b="1" dirty="0"/>
          </a:p>
          <a:p>
            <a:pPr marL="0" indent="0" algn="just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32518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b="1" dirty="0" smtClean="0"/>
              <a:t>CONTENIDO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3200" dirty="0" smtClean="0"/>
              <a:t>Construcción de arreglos bidimensionales (Matriz)</a:t>
            </a:r>
          </a:p>
          <a:p>
            <a:r>
              <a:rPr lang="es-PE" sz="3200" dirty="0" smtClean="0"/>
              <a:t>Métodos de ordenamiento</a:t>
            </a:r>
          </a:p>
          <a:p>
            <a:r>
              <a:rPr lang="es-PE" sz="3200" dirty="0" smtClean="0"/>
              <a:t>Método de la burbuja.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877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Para  analizar</a:t>
            </a: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4022777" y="5361995"/>
            <a:ext cx="75464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inte</a:t>
            </a:r>
            <a:r>
              <a:rPr lang="es-E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rpretas estos datos</a:t>
            </a:r>
            <a:r>
              <a:rPr lang="es-ES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s-E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17" t="27577" r="20078" b="20616"/>
          <a:stretch/>
        </p:blipFill>
        <p:spPr>
          <a:xfrm>
            <a:off x="228144" y="2461598"/>
            <a:ext cx="6323527" cy="2629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2253804" y="1898106"/>
            <a:ext cx="157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/>
              <a:t>IMAGEN 1</a:t>
            </a:r>
            <a:endParaRPr lang="es-PE" sz="2400" b="1" dirty="0"/>
          </a:p>
        </p:txBody>
      </p:sp>
      <p:pic>
        <p:nvPicPr>
          <p:cNvPr id="8" name="Picture 2" descr="http://1.bp.blogspot.com/-kF96KwbsHsY/T-_aXrdxSXI/AAAAAAAAALc/BFBUQKQAPqY/s1600/ejercicio1tablaventas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727974"/>
            <a:ext cx="5330813" cy="209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8077817" y="1898107"/>
            <a:ext cx="157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/>
              <a:t>IMAGEN 2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40385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CASO REAL: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5248701" cy="392143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/>
              <a:t>Un tablero de ajedrez se compone de filas y columnas. Hay ocho filas y ocho columnas. Cada columna está marcada con las letras de la A </a:t>
            </a:r>
            <a:r>
              <a:rPr lang="es-PE" dirty="0" err="1"/>
              <a:t>a</a:t>
            </a:r>
            <a:r>
              <a:rPr lang="es-PE" dirty="0"/>
              <a:t> la H. Cada línea está marcada con un número del uno al ocho. La ubicación de cada campo se identifica por pares de letras y dígitos. Por lo tanto, sabemos que la esquina inferior derecha del tablero (la que tiene la torre blanca) es A1, mientras que la esquina opuesta es H8.</a:t>
            </a:r>
          </a:p>
          <a:p>
            <a:pPr marL="0" indent="0" algn="just">
              <a:buNone/>
            </a:pPr>
            <a:endParaRPr lang="es-PE" sz="28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tablero de ajedre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2" y="228044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5754"/>
            <a:ext cx="9410699" cy="637221"/>
          </a:xfrm>
        </p:spPr>
        <p:txBody>
          <a:bodyPr/>
          <a:lstStyle/>
          <a:p>
            <a:r>
              <a:rPr lang="es-PE" sz="3600" b="1" dirty="0" smtClean="0"/>
              <a:t>¿QUÉ ES UN MATRIZ?</a:t>
            </a:r>
            <a:endParaRPr lang="es-PE" sz="36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4622442" cy="392143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PE" sz="3600" dirty="0" smtClean="0"/>
              <a:t>Los arreglos </a:t>
            </a:r>
            <a:r>
              <a:rPr lang="es-PE" sz="3600" dirty="0"/>
              <a:t>bidimensionales se usan para representar datos que pueden verse como una tabla con filas y columnas. La primera dimensión del arreglo representa las columnas, cada elemento contiene un valor y cada dimensión representa una relación. </a:t>
            </a:r>
            <a:endParaRPr lang="es-ES" sz="3600" dirty="0"/>
          </a:p>
          <a:p>
            <a:pPr marL="0" indent="0" algn="just">
              <a:buNone/>
            </a:pPr>
            <a:endParaRPr lang="es-PE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413678" y="2224725"/>
            <a:ext cx="5016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400" b="1" u="sng" dirty="0" smtClean="0"/>
              <a:t>EJEMPLOS</a:t>
            </a:r>
            <a:r>
              <a:rPr lang="es-PE" sz="20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Almacenamiento de  3 notas de 10 alumnos.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Total de ventas en un año por semana.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El total de alumnos retirados por turno en los 3 últimos años de un Instituto.</a:t>
            </a:r>
          </a:p>
          <a:p>
            <a:pPr algn="just"/>
            <a:endParaRPr lang="es-PE" sz="2000" dirty="0" smtClean="0"/>
          </a:p>
        </p:txBody>
      </p:sp>
    </p:spTree>
    <p:extLst>
      <p:ext uri="{BB962C8B-B14F-4D97-AF65-F5344CB8AC3E}">
        <p14:creationId xmlns:p14="http://schemas.microsoft.com/office/powerpoint/2010/main" val="95465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9C179-6449-4BA9-B611-F5716867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  <a:latin typeface="Stag Light" panose="02000603060000020004" charset="0"/>
              </a:rPr>
              <a:t>SINTAXIS DE UNA MATRIZ</a:t>
            </a:r>
            <a:endParaRPr lang="es-ES" sz="3600" b="1" dirty="0">
              <a:solidFill>
                <a:schemeClr val="bg1"/>
              </a:solidFill>
              <a:latin typeface="Stag Light" panose="0200060306000002000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82F69-065D-49D9-9DD9-030B13CF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77" y="1693245"/>
            <a:ext cx="10728960" cy="4598670"/>
          </a:xfrm>
        </p:spPr>
        <p:txBody>
          <a:bodyPr/>
          <a:lstStyle/>
          <a:p>
            <a:endParaRPr lang="es-ES" u="sng" dirty="0" smtClean="0"/>
          </a:p>
          <a:p>
            <a:r>
              <a:rPr lang="es-ES" u="sng" dirty="0" smtClean="0"/>
              <a:t>Declaración de la matriz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Pseint</a:t>
            </a:r>
            <a:r>
              <a:rPr lang="es-ES" dirty="0" smtClean="0"/>
              <a:t>):</a:t>
            </a:r>
          </a:p>
          <a:p>
            <a:endParaRPr lang="es-ES" dirty="0"/>
          </a:p>
          <a:p>
            <a:r>
              <a:rPr lang="es-PE" dirty="0" smtClean="0"/>
              <a:t>Dimensión </a:t>
            </a:r>
            <a:r>
              <a:rPr lang="es-PE" dirty="0" err="1" smtClean="0"/>
              <a:t>Nombre_de_la_matriz</a:t>
            </a:r>
            <a:r>
              <a:rPr lang="es-PE" dirty="0" smtClean="0"/>
              <a:t> (</a:t>
            </a:r>
            <a:r>
              <a:rPr lang="es-PE" dirty="0" err="1" smtClean="0"/>
              <a:t>t_filas</a:t>
            </a:r>
            <a:r>
              <a:rPr lang="es-PE" dirty="0" smtClean="0"/>
              <a:t> ,</a:t>
            </a:r>
            <a:r>
              <a:rPr lang="es-PE" dirty="0" err="1" smtClean="0"/>
              <a:t>t_columnas</a:t>
            </a:r>
            <a:r>
              <a:rPr lang="es-PE" dirty="0" smtClean="0"/>
              <a:t>)</a:t>
            </a:r>
          </a:p>
          <a:p>
            <a:endParaRPr lang="es-PE" dirty="0" smtClean="0"/>
          </a:p>
          <a:p>
            <a:r>
              <a:rPr lang="es-PE" dirty="0" smtClean="0"/>
              <a:t>Donde:</a:t>
            </a:r>
          </a:p>
          <a:p>
            <a:r>
              <a:rPr lang="es-PE" dirty="0" err="1" smtClean="0"/>
              <a:t>t_filas</a:t>
            </a:r>
            <a:r>
              <a:rPr lang="es-PE" dirty="0" smtClean="0"/>
              <a:t> 	:Es </a:t>
            </a:r>
            <a:r>
              <a:rPr lang="es-PE" dirty="0"/>
              <a:t>el número </a:t>
            </a:r>
            <a:r>
              <a:rPr lang="es-PE" dirty="0" smtClean="0"/>
              <a:t>total de filas</a:t>
            </a:r>
          </a:p>
          <a:p>
            <a:r>
              <a:rPr lang="es-PE" dirty="0" err="1" smtClean="0"/>
              <a:t>t_columnas</a:t>
            </a:r>
            <a:r>
              <a:rPr lang="es-PE" dirty="0" smtClean="0"/>
              <a:t> :Es </a:t>
            </a:r>
            <a:r>
              <a:rPr lang="es-PE" dirty="0"/>
              <a:t>el </a:t>
            </a:r>
            <a:r>
              <a:rPr lang="es-PE" dirty="0" smtClean="0"/>
              <a:t>número total de columnas</a:t>
            </a:r>
            <a:endParaRPr lang="es-ES" b="1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AutoShape 2" descr="Resultado de imagen para VECTOR ALGORITMOS">
            <a:extLst>
              <a:ext uri="{FF2B5EF4-FFF2-40B4-BE49-F238E27FC236}">
                <a16:creationId xmlns:a16="http://schemas.microsoft.com/office/drawing/2014/main" id="{26A46550-F3B7-48D2-B31E-BD4F4DE7E6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5423" t="24518" r="37112" b="52966"/>
          <a:stretch/>
        </p:blipFill>
        <p:spPr>
          <a:xfrm>
            <a:off x="6724478" y="3893897"/>
            <a:ext cx="5202827" cy="23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D658F-AE1A-418C-842F-8FF72985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  <a:latin typeface="Stag Light" panose="02000603060000020004" charset="0"/>
              </a:rPr>
              <a:t>EJEMPLO</a:t>
            </a:r>
            <a:r>
              <a:rPr lang="es-ES" sz="3600" b="1" dirty="0" smtClean="0">
                <a:solidFill>
                  <a:schemeClr val="bg1"/>
                </a:solidFill>
              </a:rPr>
              <a:t>: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1108" t="40703" r="44311" b="13541"/>
          <a:stretch/>
        </p:blipFill>
        <p:spPr>
          <a:xfrm>
            <a:off x="3342406" y="1804737"/>
            <a:ext cx="7053271" cy="481263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5325" y="2045368"/>
            <a:ext cx="1010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smtClean="0">
                <a:latin typeface="Muller Regular" charset="0"/>
              </a:rPr>
              <a:t>Dimensión matriz (3,3)</a:t>
            </a:r>
            <a:endParaRPr lang="es-PE" sz="3200" b="1" dirty="0">
              <a:latin typeface="Mull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Sintaxis</a:t>
            </a:r>
            <a:r>
              <a:rPr lang="es-PE" dirty="0" smtClean="0"/>
              <a:t>: Ingresar y mostrar datos </a:t>
            </a:r>
            <a:r>
              <a:rPr lang="es-PE" dirty="0"/>
              <a:t> </a:t>
            </a:r>
            <a:r>
              <a:rPr lang="es-PE" dirty="0" smtClean="0"/>
              <a:t>en una matriz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838200" y="1801644"/>
            <a:ext cx="10515600" cy="5056356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E" sz="2000" dirty="0" smtClean="0"/>
              <a:t>Considerando una matriz (m) de a filas y b columnas: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PE" b="1" dirty="0" smtClean="0">
                <a:solidFill>
                  <a:srgbClr val="FF0000"/>
                </a:solidFill>
              </a:rPr>
              <a:t>Ingresar datos: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smtClean="0"/>
              <a:t>para i=0 hasta  a-1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smtClean="0"/>
              <a:t>	imprimir “Ingrese el valor de la fila” , i+1</a:t>
            </a:r>
            <a:endParaRPr lang="es-PE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 smtClean="0"/>
              <a:t>		para j=0 hasta b-1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		imprimir “Ingrese el valor de la </a:t>
            </a:r>
            <a:r>
              <a:rPr lang="es-PE" sz="2000" dirty="0" smtClean="0"/>
              <a:t>columna </a:t>
            </a:r>
            <a:r>
              <a:rPr lang="es-PE" sz="2000" dirty="0"/>
              <a:t>, j</a:t>
            </a:r>
            <a:r>
              <a:rPr lang="es-PE" sz="2000" dirty="0" smtClean="0"/>
              <a:t>+1,”:”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smtClean="0"/>
              <a:t>		leer </a:t>
            </a:r>
            <a:r>
              <a:rPr lang="es-PE" sz="2000" dirty="0"/>
              <a:t>m</a:t>
            </a:r>
            <a:r>
              <a:rPr lang="es-PE" sz="2000" dirty="0" smtClean="0"/>
              <a:t>(</a:t>
            </a:r>
            <a:r>
              <a:rPr lang="es-PE" sz="2000" dirty="0" err="1" smtClean="0"/>
              <a:t>i,j</a:t>
            </a:r>
            <a:r>
              <a:rPr lang="es-PE" sz="2000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smtClean="0"/>
              <a:t>	</a:t>
            </a:r>
            <a:r>
              <a:rPr lang="es-PE" sz="2000" dirty="0" err="1" smtClean="0"/>
              <a:t>finpara</a:t>
            </a:r>
            <a:endParaRPr lang="es-PE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err="1" smtClean="0"/>
              <a:t>finpara</a:t>
            </a:r>
            <a:endParaRPr lang="es-PE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PE" sz="2000" dirty="0" smtClean="0"/>
          </a:p>
          <a:p>
            <a:pPr marL="723900" lvl="1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s-PE" b="1" dirty="0" smtClean="0">
                <a:solidFill>
                  <a:srgbClr val="FF0000"/>
                </a:solidFill>
              </a:rPr>
              <a:t>Mostrar </a:t>
            </a:r>
            <a:r>
              <a:rPr lang="es-PE" b="1" dirty="0">
                <a:solidFill>
                  <a:srgbClr val="FF0000"/>
                </a:solidFill>
              </a:rPr>
              <a:t>datos</a:t>
            </a:r>
            <a:r>
              <a:rPr lang="es-PE" b="1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 smtClean="0"/>
              <a:t>	</a:t>
            </a:r>
            <a:r>
              <a:rPr lang="es-PE" sz="2000" dirty="0"/>
              <a:t>para i=0 hasta  a-1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	imprimir </a:t>
            </a:r>
            <a:r>
              <a:rPr lang="es-PE" sz="2000" dirty="0" smtClean="0"/>
              <a:t>“fila</a:t>
            </a:r>
            <a:r>
              <a:rPr lang="es-PE" sz="2000" dirty="0"/>
              <a:t>” , i+1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	para j=0 hasta b-1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		imprimir </a:t>
            </a:r>
            <a:r>
              <a:rPr lang="es-PE" sz="2000" dirty="0" smtClean="0"/>
              <a:t>“columna </a:t>
            </a:r>
            <a:r>
              <a:rPr lang="es-PE" sz="2000" dirty="0"/>
              <a:t>, </a:t>
            </a:r>
            <a:r>
              <a:rPr lang="es-PE" sz="2000" dirty="0" smtClean="0"/>
              <a:t>j+1,”:”, m(</a:t>
            </a:r>
            <a:r>
              <a:rPr lang="es-PE" sz="2000" dirty="0" err="1" smtClean="0"/>
              <a:t>i,j</a:t>
            </a:r>
            <a:r>
              <a:rPr lang="es-PE" sz="2000" dirty="0" smtClean="0"/>
              <a:t>)</a:t>
            </a:r>
            <a:endParaRPr lang="es-PE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	</a:t>
            </a:r>
            <a:r>
              <a:rPr lang="es-PE" sz="2000" dirty="0" err="1" smtClean="0"/>
              <a:t>finpara</a:t>
            </a:r>
            <a:endParaRPr lang="es-PE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E" sz="2000" dirty="0"/>
              <a:t>	</a:t>
            </a:r>
            <a:r>
              <a:rPr lang="es-PE" sz="2000" dirty="0" err="1"/>
              <a:t>finpara</a:t>
            </a:r>
            <a:endParaRPr lang="es-PE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PE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42249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2583</TotalTime>
  <Words>1482</Words>
  <Application>Microsoft Office PowerPoint</Application>
  <PresentationFormat>Panorámica</PresentationFormat>
  <Paragraphs>261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26</vt:i4>
      </vt:variant>
    </vt:vector>
  </HeadingPairs>
  <TitlesOfParts>
    <vt:vector size="42" baseType="lpstr">
      <vt:lpstr>Calibri</vt:lpstr>
      <vt:lpstr>Muller Light</vt:lpstr>
      <vt:lpstr>Wingdings</vt:lpstr>
      <vt:lpstr>Stag Light</vt:lpstr>
      <vt:lpstr>Arial</vt:lpstr>
      <vt:lpstr>Muller Regular</vt:lpstr>
      <vt:lpstr>Stag Book</vt:lpstr>
      <vt:lpstr>Arial Narrow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</vt:lpstr>
      <vt:lpstr>Para  analizar</vt:lpstr>
      <vt:lpstr>CASO REAL:</vt:lpstr>
      <vt:lpstr>¿QUÉ ES UN MATRIZ?</vt:lpstr>
      <vt:lpstr>SINTAXIS DE UNA MATRIZ</vt:lpstr>
      <vt:lpstr>EJEMPLO:</vt:lpstr>
      <vt:lpstr>Sintaxis: Ingresar y mostrar datos  en una matriz</vt:lpstr>
      <vt:lpstr>Ejemplo 1: Genere una matriz de 6 x 5 y luego visualizar cuántos elementos de la matriz son números pares.</vt:lpstr>
      <vt:lpstr>Ejemplo  2: Genere una tabla que almacene las siguientes notas  tipo enteros : 3 evaluaciones continuas y examen final; de 10 alumnos. Considerando que el promedio de evaluaciones continuas  es el 40% y el examen final 60%. Muestre el promedio final  de cada alumno. </vt:lpstr>
      <vt:lpstr>Ejemplo 3:  En una competencia obtenida de salto alto, establecida se evalúa las marcas obtenidas por 25 atletas , esto es: cada uno de ellos realiza cuatro intentos y se registra la altura logrado, con estos datos determine:  ¿Cuál es el promedio de marcas de cada uno?  ¿Cuál es la marca más alta entre los 25 participantes y a qué atleta pertenece? </vt:lpstr>
      <vt:lpstr>LISTAS  DE LISTAS: PHYTON</vt:lpstr>
      <vt:lpstr>EJEMPLOS:</vt:lpstr>
      <vt:lpstr>Presentación de PowerPoint</vt:lpstr>
      <vt:lpstr>EJERCICIOS EN PHYTON</vt:lpstr>
      <vt:lpstr>EJERCICIO 2: Crear una matriz de 5 filas y 4 columnas con números aleatorios enteros entre 1 y 100, muestre  los valores de la matriz y la cantidad de valores pares que tiene.</vt:lpstr>
      <vt:lpstr>EJERCICIO 3: Crear una matriz (Lista de Lista) que almacene el importe  de la compra de 10 productos de 3 clientes. Almacene en una vector (Lista) el importe total por cliente y muestre los valores</vt:lpstr>
      <vt:lpstr>EJERCICIOS: Analizar los siguientes casos,  y decir que datos de salida se obtiene</vt:lpstr>
      <vt:lpstr>Presentación de PowerPoint</vt:lpstr>
      <vt:lpstr>Presentación de PowerPoint</vt:lpstr>
      <vt:lpstr>MÉTODOS DE ORDENAMIENTO DE UN VECTOR</vt:lpstr>
      <vt:lpstr>Si se tiene un vector(v) de n elementos:</vt:lpstr>
      <vt:lpstr>Se tiene una lista (list) de n elementos:</vt:lpstr>
      <vt:lpstr>EJERCICIO : Se tiene los siguientes valores: 8, 6, 10, 2,5, muestre los valores ordenados de menor a mayor</vt:lpstr>
      <vt:lpstr>EJERCICIOS PROPUESTOS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CESPEDES</cp:lastModifiedBy>
  <cp:revision>269</cp:revision>
  <dcterms:created xsi:type="dcterms:W3CDTF">2018-11-28T19:57:05Z</dcterms:created>
  <dcterms:modified xsi:type="dcterms:W3CDTF">2019-02-15T01:54:14Z</dcterms:modified>
</cp:coreProperties>
</file>